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58" r:id="rId4"/>
    <p:sldId id="313" r:id="rId5"/>
    <p:sldId id="314" r:id="rId6"/>
    <p:sldId id="315" r:id="rId7"/>
    <p:sldId id="316" r:id="rId8"/>
    <p:sldId id="317" r:id="rId9"/>
    <p:sldId id="319" r:id="rId10"/>
    <p:sldId id="275" r:id="rId11"/>
    <p:sldId id="285" r:id="rId12"/>
    <p:sldId id="276" r:id="rId13"/>
    <p:sldId id="278" r:id="rId14"/>
    <p:sldId id="279" r:id="rId15"/>
    <p:sldId id="282" r:id="rId16"/>
    <p:sldId id="284" r:id="rId17"/>
    <p:sldId id="297" r:id="rId18"/>
    <p:sldId id="280" r:id="rId19"/>
    <p:sldId id="260" r:id="rId2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112844-98CE-4254-8855-6B4002C93873}" v="71" dt="2020-09-26T13:12:48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678" y="11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80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11" imgW="2279520" imgH="1310400" progId="Photoshop.Image.18">
                  <p:embed/>
                </p:oleObj>
              </mc:Choice>
              <mc:Fallback>
                <p:oleObj name="Image" r:id="rId11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s.fabriciolima.net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agoradeuzebra.com.br/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s://www.dirceuresend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www.linkedin.com/in/dirceuresen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irceuresende" TargetMode="External"/><Relationship Id="rId5" Type="http://schemas.openxmlformats.org/officeDocument/2006/relationships/hyperlink" Target="https://www.dirceuresende.com/" TargetMode="External"/><Relationship Id="rId4" Type="http://schemas.openxmlformats.org/officeDocument/2006/relationships/hyperlink" Target="https://cursos.fabriciolima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oradeuzebra.com.br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s://www.linkedin.com/in/dirceuresend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Trigger de </a:t>
            </a:r>
            <a:r>
              <a:rPr lang="pt-BR" sz="3402" b="1" dirty="0" err="1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Logon</a:t>
            </a:r>
            <a:endParaRPr lang="pt-BR" sz="3402" b="1" dirty="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7666A1-E228-4281-97BD-82183D7EE1E3}"/>
              </a:ext>
            </a:extLst>
          </p:cNvPr>
          <p:cNvSpPr txBox="1"/>
          <p:nvPr/>
        </p:nvSpPr>
        <p:spPr>
          <a:xfrm>
            <a:off x="316086" y="833055"/>
            <a:ext cx="10888317" cy="375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646" dirty="0"/>
            </a:br>
            <a:r>
              <a:rPr lang="pt-BR" sz="2646" b="1" dirty="0"/>
              <a:t>Quando </a:t>
            </a:r>
            <a:r>
              <a:rPr lang="en-US" sz="2646" b="1" dirty="0"/>
              <a:t>e por que usar?</a:t>
            </a:r>
            <a:endParaRPr lang="pt-BR" sz="2646" b="1" dirty="0"/>
          </a:p>
          <a:p>
            <a:pPr marL="432009" lvl="1"/>
            <a:r>
              <a:rPr lang="pt-BR" sz="2268" dirty="0"/>
              <a:t>Bloquear conexões indesejadas</a:t>
            </a:r>
          </a:p>
          <a:p>
            <a:pPr marL="889209" lvl="2"/>
            <a:r>
              <a:rPr lang="pt-BR" sz="2268" dirty="0"/>
              <a:t>	Usuários </a:t>
            </a:r>
            <a:r>
              <a:rPr lang="en-US" sz="2268" dirty="0"/>
              <a:t>/ Ips / Hostnames</a:t>
            </a:r>
            <a:endParaRPr lang="pt-BR" sz="2268" dirty="0"/>
          </a:p>
          <a:p>
            <a:pPr marL="432009" lvl="1"/>
            <a:endParaRPr lang="pt-BR" sz="2268" dirty="0"/>
          </a:p>
          <a:p>
            <a:r>
              <a:rPr lang="pt-BR" sz="2646" b="1" dirty="0"/>
              <a:t>Cuidados</a:t>
            </a:r>
          </a:p>
          <a:p>
            <a:pPr marL="432009" lvl="1"/>
            <a:r>
              <a:rPr lang="pt-BR" sz="2268" dirty="0"/>
              <a:t>Falha na Trigger pode bloquear TODAS as conexões</a:t>
            </a:r>
          </a:p>
          <a:p>
            <a:pPr marL="432009" lvl="1"/>
            <a:r>
              <a:rPr lang="pt-BR" sz="2268" dirty="0"/>
              <a:t>Habilitar conta DAC</a:t>
            </a:r>
          </a:p>
          <a:p>
            <a:pPr marL="432009" lvl="1"/>
            <a:r>
              <a:rPr lang="pt-BR" sz="2268" dirty="0"/>
              <a:t>Definir um usuário como exceção na Trigger (</a:t>
            </a:r>
            <a:r>
              <a:rPr lang="pt-BR" sz="2268" dirty="0" err="1"/>
              <a:t>sa</a:t>
            </a:r>
            <a:r>
              <a:rPr lang="pt-BR" sz="2268" dirty="0"/>
              <a:t>)</a:t>
            </a:r>
          </a:p>
          <a:p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167236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316086" y="341235"/>
            <a:ext cx="9433991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Trigger de Auditoria de Permissões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351290-B8F3-494D-BFDE-E9309DB5750F}"/>
              </a:ext>
            </a:extLst>
          </p:cNvPr>
          <p:cNvSpPr txBox="1"/>
          <p:nvPr/>
        </p:nvSpPr>
        <p:spPr>
          <a:xfrm>
            <a:off x="422031" y="1393251"/>
            <a:ext cx="10438227" cy="154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Quando </a:t>
            </a:r>
            <a:r>
              <a:rPr lang="en-US" sz="2646" b="1" dirty="0"/>
              <a:t>e por que usar?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Controle de permissões em </a:t>
            </a:r>
            <a:r>
              <a:rPr lang="pt-BR" sz="2268" dirty="0" err="1"/>
              <a:t>databases</a:t>
            </a:r>
            <a:r>
              <a:rPr lang="pt-BR" sz="2268" dirty="0"/>
              <a:t>, objetos, roles</a:t>
            </a:r>
          </a:p>
          <a:p>
            <a:pPr marL="889209" lvl="2"/>
            <a:r>
              <a:rPr lang="pt-BR" sz="2268" dirty="0"/>
              <a:t>		</a:t>
            </a:r>
          </a:p>
          <a:p>
            <a:endParaRPr lang="pt-BR" sz="2268" dirty="0"/>
          </a:p>
        </p:txBody>
      </p:sp>
    </p:spTree>
    <p:extLst>
      <p:ext uri="{BB962C8B-B14F-4D97-AF65-F5344CB8AC3E}">
        <p14:creationId xmlns:p14="http://schemas.microsoft.com/office/powerpoint/2010/main" val="185560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7541174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Trigger de Auditoria de Objetos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18212D-F8D4-4DE4-A9FE-12CC41079E4E}"/>
              </a:ext>
            </a:extLst>
          </p:cNvPr>
          <p:cNvSpPr txBox="1"/>
          <p:nvPr/>
        </p:nvSpPr>
        <p:spPr>
          <a:xfrm>
            <a:off x="561817" y="1139483"/>
            <a:ext cx="10151783" cy="1953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Quando usar</a:t>
            </a:r>
            <a:r>
              <a:rPr lang="en-US" sz="2646" b="1" dirty="0"/>
              <a:t> e por que usar?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Controle de criação, alteração e exclusão de objetos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r>
              <a:rPr lang="pt-BR" sz="2646" b="1" dirty="0" err="1"/>
              <a:t>Obervação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Usuário deve ter permissão de gravação na tabela</a:t>
            </a:r>
          </a:p>
        </p:txBody>
      </p:sp>
    </p:spTree>
    <p:extLst>
      <p:ext uri="{BB962C8B-B14F-4D97-AF65-F5344CB8AC3E}">
        <p14:creationId xmlns:p14="http://schemas.microsoft.com/office/powerpoint/2010/main" val="30797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Trigger de Auditoria de DML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94CD48-F644-4FCC-96DA-2534528F090A}"/>
              </a:ext>
            </a:extLst>
          </p:cNvPr>
          <p:cNvSpPr txBox="1"/>
          <p:nvPr/>
        </p:nvSpPr>
        <p:spPr>
          <a:xfrm>
            <a:off x="561817" y="1139483"/>
            <a:ext cx="10151783" cy="3349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Quando usar</a:t>
            </a:r>
            <a:r>
              <a:rPr lang="en-US" sz="2646" b="1" dirty="0"/>
              <a:t> e por que usar?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Controle de alterações no banco de dados</a:t>
            </a:r>
          </a:p>
          <a:p>
            <a:pPr marL="889209" lvl="2"/>
            <a:r>
              <a:rPr lang="pt-BR" sz="2268" dirty="0"/>
              <a:t>		INSERT, UPDATE, DELETE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r>
              <a:rPr lang="pt-BR" sz="2646" b="1" dirty="0" err="1"/>
              <a:t>Obervações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Grandes volumes de alterações no banco de dados podem causar lentidão. Desabilite a trigger!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Alterações realizadas no sistema gravam o </a:t>
            </a:r>
            <a:r>
              <a:rPr lang="pt-BR" sz="2268" dirty="0" err="1"/>
              <a:t>user</a:t>
            </a:r>
            <a:r>
              <a:rPr lang="pt-BR" sz="2268" dirty="0"/>
              <a:t> de sistema e não quem realizou a alteração</a:t>
            </a:r>
          </a:p>
        </p:txBody>
      </p:sp>
    </p:spTree>
    <p:extLst>
      <p:ext uri="{BB962C8B-B14F-4D97-AF65-F5344CB8AC3E}">
        <p14:creationId xmlns:p14="http://schemas.microsoft.com/office/powerpoint/2010/main" val="369511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Trigger de Auditoria de Jobs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73919F-7FA0-410D-BDA1-321040F2AF81}"/>
              </a:ext>
            </a:extLst>
          </p:cNvPr>
          <p:cNvSpPr txBox="1"/>
          <p:nvPr/>
        </p:nvSpPr>
        <p:spPr>
          <a:xfrm>
            <a:off x="561817" y="1139483"/>
            <a:ext cx="10151783" cy="1197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Quando usar</a:t>
            </a:r>
            <a:r>
              <a:rPr lang="en-US" sz="2646" b="1" dirty="0"/>
              <a:t> e por que usar?</a:t>
            </a:r>
            <a:endParaRPr lang="pt-BR" sz="2646" b="1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Gravar alterações, exclusões e criação de </a:t>
            </a:r>
            <a:r>
              <a:rPr lang="pt-BR" sz="2268" dirty="0" err="1"/>
              <a:t>JOBs</a:t>
            </a:r>
            <a:r>
              <a:rPr lang="pt-BR" sz="2268" dirty="0"/>
              <a:t> </a:t>
            </a:r>
          </a:p>
          <a:p>
            <a:pPr marL="889209" lvl="2"/>
            <a:r>
              <a:rPr lang="pt-BR" sz="2268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63718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8471427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Soluções Nativas - Default Trace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C7D407-FA9D-4540-9D4F-8E8F062621E9}"/>
              </a:ext>
            </a:extLst>
          </p:cNvPr>
          <p:cNvSpPr txBox="1"/>
          <p:nvPr/>
        </p:nvSpPr>
        <p:spPr>
          <a:xfrm>
            <a:off x="561817" y="1139483"/>
            <a:ext cx="10151783" cy="1255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FN_TRACE_GETTABLE</a:t>
            </a:r>
          </a:p>
          <a:p>
            <a:r>
              <a:rPr lang="pt-BR" sz="2646" b="1" dirty="0"/>
              <a:t>	</a:t>
            </a:r>
            <a:r>
              <a:rPr lang="pt-BR" sz="2268" dirty="0"/>
              <a:t> </a:t>
            </a:r>
          </a:p>
          <a:p>
            <a:pPr marL="889209" lvl="2"/>
            <a:r>
              <a:rPr lang="pt-BR" sz="2268" dirty="0"/>
              <a:t>		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06650E-328C-4CB5-BCD2-B31151D22D4C}"/>
              </a:ext>
            </a:extLst>
          </p:cNvPr>
          <p:cNvSpPr txBox="1"/>
          <p:nvPr/>
        </p:nvSpPr>
        <p:spPr>
          <a:xfrm>
            <a:off x="561818" y="1825473"/>
            <a:ext cx="10151783" cy="183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Coleta dados detalhados sobre o comportamento de um servidor, banco de dados e objetos existentes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 Controle e monitoramento de acessos a objetos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34 tipos de eventos </a:t>
            </a:r>
          </a:p>
          <a:p>
            <a:pPr marL="889209" lvl="2"/>
            <a:r>
              <a:rPr lang="pt-BR" sz="2268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8722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45964" y="301601"/>
            <a:ext cx="7964990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Server Audit and Database Audit</a:t>
            </a:r>
            <a:endParaRPr lang="pt-BR" sz="3402" b="1" dirty="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57A710-D6F2-4572-9105-70B51339FF87}"/>
              </a:ext>
            </a:extLst>
          </p:cNvPr>
          <p:cNvSpPr txBox="1"/>
          <p:nvPr/>
        </p:nvSpPr>
        <p:spPr>
          <a:xfrm>
            <a:off x="561817" y="1139483"/>
            <a:ext cx="10151783" cy="154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46" b="1" dirty="0"/>
              <a:t>Auditoria a nível de instância ou banco de dados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Controle de registro em log de eventos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Utiliza eventos estendidos </a:t>
            </a:r>
          </a:p>
          <a:p>
            <a:pPr marL="889209" lvl="2"/>
            <a:r>
              <a:rPr lang="pt-BR" sz="2268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4174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 err="1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Change</a:t>
            </a:r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 Data Capture (CDC)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C74C0B-08A6-4F38-B75B-9A2FFDFB4C33}"/>
              </a:ext>
            </a:extLst>
          </p:cNvPr>
          <p:cNvSpPr txBox="1"/>
          <p:nvPr/>
        </p:nvSpPr>
        <p:spPr>
          <a:xfrm>
            <a:off x="561817" y="1139483"/>
            <a:ext cx="10151783" cy="288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Disponível desde o SQL Server 2008 (Enterprise) e SQL Server 2016 (SP1 – Standard) 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Cria histórico de alterações em uma tabela, sem utilização de triggers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Grava log de alterações de antes e depois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268" dirty="0"/>
              <a:t>Baixo impacto no ambiente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pPr marL="864017" lvl="1" indent="-432008">
              <a:buFont typeface="Wingdings" panose="05000000000000000000" pitchFamily="2" charset="2"/>
              <a:buChar char="Ø"/>
            </a:pPr>
            <a:endParaRPr lang="pt-BR" sz="2268" dirty="0"/>
          </a:p>
          <a:p>
            <a:pPr marL="889209" lvl="2"/>
            <a:r>
              <a:rPr lang="pt-BR" sz="2268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05635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5986830-9CED-4AC6-915D-94C767411D1D}"/>
              </a:ext>
            </a:extLst>
          </p:cNvPr>
          <p:cNvSpPr txBox="1"/>
          <p:nvPr/>
        </p:nvSpPr>
        <p:spPr>
          <a:xfrm>
            <a:off x="561817" y="301601"/>
            <a:ext cx="6287043" cy="615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2" b="1" dirty="0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Temporal </a:t>
            </a:r>
            <a:r>
              <a:rPr lang="pt-BR" sz="3402" b="1" dirty="0" err="1">
                <a:solidFill>
                  <a:schemeClr val="accent1"/>
                </a:solidFill>
                <a:latin typeface="Roboto" pitchFamily="2" charset="0"/>
                <a:ea typeface="Roboto" pitchFamily="2" charset="0"/>
              </a:rPr>
              <a:t>Tables</a:t>
            </a:r>
            <a:endParaRPr lang="pt-BR" sz="3402" b="1" dirty="0">
              <a:solidFill>
                <a:schemeClr val="accent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1CEC52-7CBC-4AC2-9D31-73DB001F94F8}"/>
              </a:ext>
            </a:extLst>
          </p:cNvPr>
          <p:cNvSpPr txBox="1"/>
          <p:nvPr/>
        </p:nvSpPr>
        <p:spPr>
          <a:xfrm>
            <a:off x="561817" y="1139483"/>
            <a:ext cx="10151783" cy="543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000" dirty="0"/>
              <a:t>Disponível desde o SQL Server 2016 (todas as versões) 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000" dirty="0"/>
              <a:t>Possuem versionamento para gravação de alterações em uma tabela histórico </a:t>
            </a:r>
          </a:p>
          <a:p>
            <a:pPr marL="864017" lvl="1" indent="-432008">
              <a:buFont typeface="Wingdings" panose="05000000000000000000" pitchFamily="2" charset="2"/>
              <a:buChar char="Ø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Restrições</a:t>
            </a:r>
          </a:p>
          <a:p>
            <a:pPr marL="1371600" lvl="2" indent="-4572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 ter uma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Primary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Key definida</a:t>
            </a: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Não permite operações de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truncate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table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Não permite excluir a tabela com o versionamento ativo. Pare o versionamento e depois exclua.</a:t>
            </a: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In-memory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Oltp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não pode ser utilizado</a:t>
            </a: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Triggers INSTEAD Off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não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são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permitidas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Triggers AFTER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na tabela atual.</a:t>
            </a: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Não permite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constraints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na tabela histórico</a:t>
            </a:r>
          </a:p>
          <a:p>
            <a:pPr marL="1200150" lvl="2" indent="-28575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Os dados da tabela histórico não podem ser modificados manualmente (update, delete,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200150" lvl="2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instruções </a:t>
            </a:r>
            <a:r>
              <a:rPr lang="pt-BR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pt-BR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 update não podem fazer referencia as colunas do período SYSTEM_TIME</a:t>
            </a:r>
          </a:p>
          <a:p>
            <a:pPr marL="432009" lvl="1"/>
            <a:endParaRPr lang="pt-BR" sz="2268" dirty="0"/>
          </a:p>
          <a:p>
            <a:pPr marL="889209" lvl="2"/>
            <a:r>
              <a:rPr lang="pt-BR" sz="2268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52371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8056" y="2520087"/>
            <a:ext cx="4408044" cy="720000"/>
          </a:xfrm>
        </p:spPr>
        <p:txBody>
          <a:bodyPr/>
          <a:lstStyle/>
          <a:p>
            <a:r>
              <a:rPr lang="en-US" sz="6000" dirty="0"/>
              <a:t>OBRIGADO!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939E5A4-12B7-4714-82E1-38679373AA99}"/>
              </a:ext>
            </a:extLst>
          </p:cNvPr>
          <p:cNvGrpSpPr/>
          <p:nvPr/>
        </p:nvGrpSpPr>
        <p:grpSpPr>
          <a:xfrm>
            <a:off x="381000" y="5247433"/>
            <a:ext cx="5897035" cy="1190301"/>
            <a:chOff x="905933" y="3901233"/>
            <a:chExt cx="5897035" cy="1190301"/>
          </a:xfrm>
        </p:grpSpPr>
        <p:pic>
          <p:nvPicPr>
            <p:cNvPr id="2" name="Picture 2" descr="Resultado de imagem para dirceu resende">
              <a:extLst>
                <a:ext uri="{FF2B5EF4-FFF2-40B4-BE49-F238E27FC236}">
                  <a16:creationId xmlns:a16="http://schemas.microsoft.com/office/drawing/2014/main" id="{49CA5A80-9D31-40D7-A499-F34B19B08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933" y="4038440"/>
              <a:ext cx="901700" cy="9017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CE8E55FF-0E4D-4D40-9496-24D580E03D67}"/>
                </a:ext>
              </a:extLst>
            </p:cNvPr>
            <p:cNvGrpSpPr/>
            <p:nvPr/>
          </p:nvGrpSpPr>
          <p:grpSpPr>
            <a:xfrm>
              <a:off x="1896534" y="3901233"/>
              <a:ext cx="4906434" cy="1190301"/>
              <a:chOff x="1896534" y="3901233"/>
              <a:chExt cx="4906434" cy="1190301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D9DB4BB-7E9E-4745-B268-C0CFBB107F10}"/>
                  </a:ext>
                </a:extLst>
              </p:cNvPr>
              <p:cNvSpPr txBox="1"/>
              <p:nvPr/>
            </p:nvSpPr>
            <p:spPr>
              <a:xfrm>
                <a:off x="1896534" y="4260537"/>
                <a:ext cx="33840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/>
                  <a:t>Instrutor do </a:t>
                </a:r>
                <a:r>
                  <a:rPr lang="pt-BR" sz="1200" b="1" dirty="0">
                    <a:hlinkClick r:id="rId3"/>
                  </a:rPr>
                  <a:t>https://cursos.fabriciolima.net</a:t>
                </a:r>
                <a:endParaRPr lang="pt-BR" sz="1200" b="1" dirty="0"/>
              </a:p>
              <a:p>
                <a:pPr>
                  <a:lnSpc>
                    <a:spcPct val="150000"/>
                  </a:lnSpc>
                </a:pPr>
                <a:r>
                  <a:rPr lang="pt-BR" sz="1200" dirty="0"/>
                  <a:t>Autor do </a:t>
                </a:r>
                <a:r>
                  <a:rPr lang="pt-BR" sz="1200" b="1" dirty="0">
                    <a:hlinkClick r:id="rId4"/>
                  </a:rPr>
                  <a:t>https://www.dirceuresende.com/</a:t>
                </a:r>
                <a:endParaRPr lang="pt-BR" sz="1200" dirty="0"/>
              </a:p>
              <a:p>
                <a:endParaRPr lang="pt-BR" sz="1200" dirty="0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4E3EED2-2DD9-4752-AA2F-96BC0ED1CC43}"/>
                  </a:ext>
                </a:extLst>
              </p:cNvPr>
              <p:cNvSpPr txBox="1"/>
              <p:nvPr/>
            </p:nvSpPr>
            <p:spPr>
              <a:xfrm>
                <a:off x="1896534" y="3901233"/>
                <a:ext cx="4906434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600" b="1" dirty="0">
                    <a:solidFill>
                      <a:srgbClr val="00B050"/>
                    </a:solidFill>
                  </a:rPr>
                  <a:t>DIRCEU RESENDE </a:t>
                </a:r>
              </a:p>
            </p:txBody>
          </p:sp>
        </p:grp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0F17D4B-77E9-462F-8968-D2853D10949E}"/>
              </a:ext>
            </a:extLst>
          </p:cNvPr>
          <p:cNvGrpSpPr/>
          <p:nvPr/>
        </p:nvGrpSpPr>
        <p:grpSpPr>
          <a:xfrm>
            <a:off x="5760244" y="5240339"/>
            <a:ext cx="6039466" cy="1038907"/>
            <a:chOff x="6239934" y="3901233"/>
            <a:chExt cx="6039466" cy="103890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9A990F7-F423-49C7-AE53-4D382A2AF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239934" y="4040319"/>
              <a:ext cx="901700" cy="899821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BB5C804-52B0-48F4-A779-16C9C40F2AF9}"/>
                </a:ext>
              </a:extLst>
            </p:cNvPr>
            <p:cNvGrpSpPr/>
            <p:nvPr/>
          </p:nvGrpSpPr>
          <p:grpSpPr>
            <a:xfrm>
              <a:off x="7372966" y="3901233"/>
              <a:ext cx="4906434" cy="913302"/>
              <a:chOff x="1896534" y="3901233"/>
              <a:chExt cx="4906434" cy="913302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B180C9D-26BF-4E3E-8338-A4109EC61841}"/>
                  </a:ext>
                </a:extLst>
              </p:cNvPr>
              <p:cNvSpPr txBox="1"/>
              <p:nvPr/>
            </p:nvSpPr>
            <p:spPr>
              <a:xfrm>
                <a:off x="1896534" y="4260537"/>
                <a:ext cx="351681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200" dirty="0"/>
                  <a:t>Autor do </a:t>
                </a:r>
                <a:r>
                  <a:rPr lang="pt-BR" sz="1200" b="1" dirty="0">
                    <a:hlinkClick r:id="rId6"/>
                  </a:rPr>
                  <a:t>https://www.agoradeuzebra.com.br/</a:t>
                </a:r>
                <a:endParaRPr lang="pt-BR" sz="1200" dirty="0"/>
              </a:p>
              <a:p>
                <a:endParaRPr lang="pt-BR" sz="1200" dirty="0"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C861AE3-FC95-4768-9C45-5C195EC4D063}"/>
                  </a:ext>
                </a:extLst>
              </p:cNvPr>
              <p:cNvSpPr txBox="1"/>
              <p:nvPr/>
            </p:nvSpPr>
            <p:spPr>
              <a:xfrm>
                <a:off x="1896534" y="3901233"/>
                <a:ext cx="4906434" cy="4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600" b="1" dirty="0">
                    <a:solidFill>
                      <a:srgbClr val="00B050"/>
                    </a:solidFill>
                  </a:rPr>
                  <a:t>JESSICA DE LIMA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08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618" y="1"/>
            <a:ext cx="5992508" cy="6480174"/>
          </a:xfrm>
        </p:spPr>
        <p:txBody>
          <a:bodyPr/>
          <a:lstStyle/>
          <a:p>
            <a:r>
              <a:rPr lang="pt-BR" sz="4000" dirty="0">
                <a:solidFill>
                  <a:schemeClr val="bg1">
                    <a:lumMod val="65000"/>
                  </a:schemeClr>
                </a:solidFill>
              </a:rPr>
              <a:t>Ative o</a:t>
            </a:r>
            <a:r>
              <a:rPr lang="pt-BR" sz="4000" dirty="0"/>
              <a:t> </a:t>
            </a:r>
            <a:r>
              <a:rPr lang="pt-BR" sz="4000" b="1" dirty="0"/>
              <a:t>olho de </a:t>
            </a:r>
            <a:r>
              <a:rPr lang="pt-BR" sz="4000" b="1" dirty="0" err="1"/>
              <a:t>Thundera</a:t>
            </a:r>
            <a:r>
              <a:rPr lang="pt-BR" sz="4000" b="1" dirty="0"/>
              <a:t> </a:t>
            </a:r>
            <a:r>
              <a:rPr lang="pt-BR" sz="4000" dirty="0">
                <a:solidFill>
                  <a:schemeClr val="bg1">
                    <a:lumMod val="65000"/>
                  </a:schemeClr>
                </a:solidFill>
              </a:rPr>
              <a:t>no</a:t>
            </a:r>
            <a:r>
              <a:rPr lang="pt-BR" sz="4000" dirty="0"/>
              <a:t> </a:t>
            </a:r>
            <a:r>
              <a:rPr lang="pt-BR" sz="4000" b="1" dirty="0"/>
              <a:t>SQL Server </a:t>
            </a:r>
            <a:r>
              <a:rPr lang="pt-BR" sz="4000" dirty="0">
                <a:solidFill>
                  <a:schemeClr val="bg1">
                    <a:lumMod val="65000"/>
                  </a:schemeClr>
                </a:solidFill>
              </a:rPr>
              <a:t>e saiba </a:t>
            </a:r>
            <a:r>
              <a:rPr lang="pt-BR" sz="4000" b="1" dirty="0"/>
              <a:t>TUDO</a:t>
            </a:r>
            <a:r>
              <a:rPr lang="pt-BR" sz="4000" dirty="0"/>
              <a:t> </a:t>
            </a:r>
            <a:r>
              <a:rPr lang="pt-BR" sz="4000" dirty="0">
                <a:solidFill>
                  <a:schemeClr val="bg1">
                    <a:lumMod val="65000"/>
                  </a:schemeClr>
                </a:solidFill>
              </a:rPr>
              <a:t>o que todo </a:t>
            </a:r>
            <a:r>
              <a:rPr lang="pt-BR" sz="4000" b="1" dirty="0"/>
              <a:t>mundo está fazendo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5167" y="360363"/>
            <a:ext cx="9615871" cy="720000"/>
          </a:xfrm>
        </p:spPr>
        <p:txBody>
          <a:bodyPr/>
          <a:lstStyle/>
          <a:p>
            <a:r>
              <a:rPr lang="en-US" sz="3400" b="1" dirty="0">
                <a:latin typeface="Roboto"/>
              </a:rPr>
              <a:t>Dirceu Resende</a:t>
            </a:r>
          </a:p>
        </p:txBody>
      </p:sp>
      <p:pic>
        <p:nvPicPr>
          <p:cNvPr id="3" name="Imagem 2" descr="Uma imagem contendo sinal, ao ar livre, céu, texto&#10;&#10;Descrição gerada automaticamente">
            <a:extLst>
              <a:ext uri="{FF2B5EF4-FFF2-40B4-BE49-F238E27FC236}">
                <a16:creationId xmlns:a16="http://schemas.microsoft.com/office/drawing/2014/main" id="{4B5CB1F6-8DFE-4853-9032-36E38644B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29" y="1774576"/>
            <a:ext cx="1851171" cy="2931021"/>
          </a:xfrm>
          <a:prstGeom prst="rect">
            <a:avLst/>
          </a:prstGeom>
        </p:spPr>
      </p:pic>
      <p:pic>
        <p:nvPicPr>
          <p:cNvPr id="5" name="Picture 2" descr="Resultado de imagem para dirceu resende">
            <a:extLst>
              <a:ext uri="{FF2B5EF4-FFF2-40B4-BE49-F238E27FC236}">
                <a16:creationId xmlns:a16="http://schemas.microsoft.com/office/drawing/2014/main" id="{DB9F9376-A313-489F-9BFE-B6AC54FE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7" y="325807"/>
            <a:ext cx="901700" cy="9017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E3B07B-E2F0-41E2-B42D-1142940CFFAE}"/>
              </a:ext>
            </a:extLst>
          </p:cNvPr>
          <p:cNvSpPr txBox="1"/>
          <p:nvPr/>
        </p:nvSpPr>
        <p:spPr>
          <a:xfrm>
            <a:off x="361037" y="1406108"/>
            <a:ext cx="601459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Oficial de Data no </a:t>
            </a:r>
            <a:r>
              <a:rPr lang="pt-BR" sz="1600" dirty="0" err="1"/>
              <a:t>Caribbean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 Bank</a:t>
            </a:r>
          </a:p>
          <a:p>
            <a:r>
              <a:rPr lang="pt-BR" sz="1600" dirty="0"/>
              <a:t>Instrutor e Consultor de Power BI no Planilheiros</a:t>
            </a:r>
          </a:p>
          <a:p>
            <a:r>
              <a:rPr lang="pt-BR" sz="1600" dirty="0"/>
              <a:t>Microsoft MVP Data Platform desde 2018</a:t>
            </a:r>
          </a:p>
          <a:p>
            <a:r>
              <a:rPr lang="pt-BR" sz="1600" dirty="0"/>
              <a:t>Microsoft MCP, MTA, MCSA, MCT e MCSE</a:t>
            </a:r>
          </a:p>
          <a:p>
            <a:r>
              <a:rPr lang="pt-BR" sz="1600" dirty="0"/>
              <a:t>Organizador do PASS Local </a:t>
            </a:r>
            <a:r>
              <a:rPr lang="pt-BR" sz="1600" dirty="0" err="1"/>
              <a:t>Group</a:t>
            </a:r>
            <a:r>
              <a:rPr lang="pt-BR" sz="1600" dirty="0"/>
              <a:t> SQL Server ES</a:t>
            </a:r>
          </a:p>
          <a:p>
            <a:r>
              <a:rPr lang="pt-BR" sz="1600" dirty="0"/>
              <a:t>Organizador do </a:t>
            </a:r>
            <a:r>
              <a:rPr lang="pt-BR" sz="1600" dirty="0" err="1"/>
              <a:t>Happy</a:t>
            </a:r>
            <a:r>
              <a:rPr lang="pt-BR" sz="1600" dirty="0"/>
              <a:t> Hour com Dados</a:t>
            </a:r>
          </a:p>
          <a:p>
            <a:r>
              <a:rPr lang="pt-BR" sz="1600" dirty="0"/>
              <a:t>Escritor do </a:t>
            </a:r>
            <a:r>
              <a:rPr lang="pt-BR" sz="1600" dirty="0" err="1"/>
              <a:t>iMasters</a:t>
            </a:r>
            <a:endParaRPr lang="pt-BR" sz="1600" dirty="0"/>
          </a:p>
          <a:p>
            <a:r>
              <a:rPr lang="pt-BR" sz="1600" dirty="0"/>
              <a:t>Escritor do codigosimples.net</a:t>
            </a:r>
          </a:p>
          <a:p>
            <a:r>
              <a:rPr lang="pt-BR" sz="1600" dirty="0"/>
              <a:t>Hobbies: Videogame, Netflix, Futebol, UFC, Animes, YouTube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dirty="0"/>
              <a:t>Instrutor do </a:t>
            </a:r>
            <a:r>
              <a:rPr lang="pt-BR" sz="1600" b="1" dirty="0">
                <a:hlinkClick r:id="rId4"/>
              </a:rPr>
              <a:t>https://cursos.fabriciolima.net</a:t>
            </a:r>
            <a:endParaRPr lang="pt-BR" sz="1600" b="1" dirty="0"/>
          </a:p>
          <a:p>
            <a:pPr>
              <a:lnSpc>
                <a:spcPct val="150000"/>
              </a:lnSpc>
            </a:pPr>
            <a:r>
              <a:rPr lang="pt-BR" sz="1600" dirty="0"/>
              <a:t>Autor do </a:t>
            </a:r>
            <a:r>
              <a:rPr lang="pt-BR" sz="1600" b="1" dirty="0">
                <a:hlinkClick r:id="rId5"/>
              </a:rPr>
              <a:t>https://www.dirceuresende.com/</a:t>
            </a:r>
            <a:endParaRPr lang="pt-BR" sz="1600" dirty="0"/>
          </a:p>
          <a:p>
            <a:pPr>
              <a:lnSpc>
                <a:spcPct val="150000"/>
              </a:lnSpc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endParaRPr lang="pt-BR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63B6C02-8FED-41BC-BAF5-61C00BF7FD72}"/>
              </a:ext>
            </a:extLst>
          </p:cNvPr>
          <p:cNvSpPr/>
          <p:nvPr/>
        </p:nvSpPr>
        <p:spPr>
          <a:xfrm>
            <a:off x="361037" y="5503190"/>
            <a:ext cx="4913696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pt-BR" sz="1200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</a:rPr>
              <a:t>Telegram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: @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</a:rPr>
              <a:t>dirceuresende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Skype: @dirceuresende                           LinkedIn: </a:t>
            </a:r>
            <a:r>
              <a:rPr lang="pt-BR" sz="1200" dirty="0">
                <a:solidFill>
                  <a:srgbClr val="00BF6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/in/</a:t>
            </a:r>
            <a:r>
              <a:rPr lang="pt-BR" sz="1200" dirty="0" err="1">
                <a:solidFill>
                  <a:srgbClr val="00BF6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5167" y="360363"/>
            <a:ext cx="9615871" cy="720000"/>
          </a:xfrm>
        </p:spPr>
        <p:txBody>
          <a:bodyPr/>
          <a:lstStyle/>
          <a:p>
            <a:r>
              <a:rPr lang="en-US" sz="3400" b="1" dirty="0">
                <a:latin typeface="Roboto"/>
              </a:rPr>
              <a:t>J</a:t>
            </a:r>
            <a:r>
              <a:rPr lang="pt-BR" sz="3400" b="1" dirty="0" err="1">
                <a:latin typeface="Roboto"/>
              </a:rPr>
              <a:t>éssica</a:t>
            </a:r>
            <a:r>
              <a:rPr lang="pt-BR" sz="3400" b="1" dirty="0">
                <a:latin typeface="Roboto"/>
              </a:rPr>
              <a:t> de Lima</a:t>
            </a:r>
            <a:endParaRPr lang="en-US" sz="3400" b="1" dirty="0">
              <a:latin typeface="Roboto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B9F9376-A313-489F-9BFE-B6AC54FE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14867" y="326746"/>
            <a:ext cx="901700" cy="89982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E3B07B-E2F0-41E2-B42D-1142940CFFAE}"/>
              </a:ext>
            </a:extLst>
          </p:cNvPr>
          <p:cNvSpPr txBox="1"/>
          <p:nvPr/>
        </p:nvSpPr>
        <p:spPr>
          <a:xfrm>
            <a:off x="361038" y="1406108"/>
            <a:ext cx="510133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/>
          </a:p>
          <a:p>
            <a:pPr>
              <a:lnSpc>
                <a:spcPct val="150000"/>
              </a:lnSpc>
            </a:pPr>
            <a:r>
              <a:rPr lang="pt-BR" sz="1600" dirty="0"/>
              <a:t>Consultor SQL Server na Capta Tecnologia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Escritora no blog Agora deu Zebra</a:t>
            </a:r>
          </a:p>
          <a:p>
            <a:pPr>
              <a:lnSpc>
                <a:spcPct val="150000"/>
              </a:lnSpc>
            </a:pPr>
            <a:endParaRPr lang="pt-BR" sz="1600" dirty="0"/>
          </a:p>
          <a:p>
            <a:pPr>
              <a:lnSpc>
                <a:spcPct val="150000"/>
              </a:lnSpc>
            </a:pPr>
            <a:r>
              <a:rPr lang="pt-BR" sz="1600" b="1" dirty="0">
                <a:hlinkClick r:id="rId3"/>
              </a:rPr>
              <a:t>https://www.agoradeuzebra.com.br/</a:t>
            </a:r>
            <a:endParaRPr lang="pt-BR" sz="1600" dirty="0"/>
          </a:p>
          <a:p>
            <a:pPr>
              <a:lnSpc>
                <a:spcPct val="150000"/>
              </a:lnSpc>
            </a:pP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endParaRPr lang="pt-BR" b="1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FAF4677-048E-4441-90D2-E58675276ECF}"/>
              </a:ext>
            </a:extLst>
          </p:cNvPr>
          <p:cNvSpPr/>
          <p:nvPr/>
        </p:nvSpPr>
        <p:spPr>
          <a:xfrm>
            <a:off x="454856" y="3859165"/>
            <a:ext cx="5305388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Instagram: @agoradeuzebra</a:t>
            </a:r>
            <a:r>
              <a:rPr lang="pt-BR" sz="1200" b="1" dirty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r>
              <a:rPr lang="pt-BR" sz="1200" dirty="0" err="1">
                <a:solidFill>
                  <a:schemeClr val="bg2">
                    <a:lumMod val="50000"/>
                  </a:schemeClr>
                </a:solidFill>
              </a:rPr>
              <a:t>Telegram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: @jeelimaa</a:t>
            </a:r>
          </a:p>
          <a:p>
            <a:pPr marL="285750" indent="-285750">
              <a:lnSpc>
                <a:spcPct val="150000"/>
              </a:lnSpc>
            </a:pPr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Skype: @jeh_jlj                                                   LinkedIn: </a:t>
            </a:r>
            <a:r>
              <a:rPr lang="pt-BR" sz="1200" dirty="0">
                <a:solidFill>
                  <a:srgbClr val="00BF6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/in/</a:t>
            </a:r>
            <a:r>
              <a:rPr lang="pt-BR" sz="1200" dirty="0" err="1">
                <a:solidFill>
                  <a:srgbClr val="00BF6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jeelimaa</a:t>
            </a:r>
            <a:r>
              <a:rPr lang="pt-BR" sz="12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pt-B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AB216C65-80BB-4818-9879-7EDA6894B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102" y="1957637"/>
            <a:ext cx="3909798" cy="16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F3FED-D298-4582-902A-AC89F5D7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06C25-9AF4-4501-950B-FC52970BC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375833"/>
            <a:ext cx="10800000" cy="4743980"/>
          </a:xfrm>
        </p:spPr>
        <p:txBody>
          <a:bodyPr>
            <a:normAutofit/>
          </a:bodyPr>
          <a:lstStyle/>
          <a:p>
            <a:r>
              <a:rPr lang="pt-BR" dirty="0"/>
              <a:t>Mecanismos de Auditoria</a:t>
            </a:r>
          </a:p>
          <a:p>
            <a:pPr marL="1318977" lvl="1" indent="-742950">
              <a:buFont typeface="+mj-lt"/>
              <a:buAutoNum type="arabicPeriod"/>
            </a:pPr>
            <a:r>
              <a:rPr lang="pt-BR" dirty="0"/>
              <a:t>O que é?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Auditoria</a:t>
            </a:r>
          </a:p>
          <a:p>
            <a:pPr marL="1318977" lvl="1" indent="-742950">
              <a:buFont typeface="+mj-lt"/>
              <a:buAutoNum type="arabicPeriod"/>
            </a:pPr>
            <a:r>
              <a:rPr lang="pt-BR" dirty="0"/>
              <a:t>Por que utilizar?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Ganhos e Riscos/Perdas</a:t>
            </a:r>
          </a:p>
          <a:p>
            <a:pPr marL="1318977" lvl="1" indent="-742950">
              <a:buFont typeface="+mj-lt"/>
              <a:buAutoNum type="arabicPeriod"/>
            </a:pPr>
            <a:r>
              <a:rPr lang="pt-BR" dirty="0"/>
              <a:t>Como utilizar?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Triggers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Soluções Nativas</a:t>
            </a:r>
          </a:p>
          <a:p>
            <a:pPr marL="1895003" lvl="2" indent="-742950">
              <a:buFont typeface="+mj-lt"/>
              <a:buAutoNum type="romanU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034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17B28-B3F1-47AA-9501-D1BBC97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O que é Auditoria? </a:t>
            </a:r>
          </a:p>
        </p:txBody>
      </p:sp>
      <p:pic>
        <p:nvPicPr>
          <p:cNvPr id="4" name="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CF54C9A1-85C3-4A0F-B903-452309E7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371"/>
            <a:ext cx="11520488" cy="35954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EB5B5-58D2-4BA0-8380-B2E4F44883AA}"/>
              </a:ext>
            </a:extLst>
          </p:cNvPr>
          <p:cNvSpPr txBox="1"/>
          <p:nvPr/>
        </p:nvSpPr>
        <p:spPr>
          <a:xfrm>
            <a:off x="1799167" y="5049334"/>
            <a:ext cx="834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“processo de exame e validação de um sistema, atividade ou informação”</a:t>
            </a:r>
          </a:p>
        </p:txBody>
      </p:sp>
    </p:spTree>
    <p:extLst>
      <p:ext uri="{BB962C8B-B14F-4D97-AF65-F5344CB8AC3E}">
        <p14:creationId xmlns:p14="http://schemas.microsoft.com/office/powerpoint/2010/main" val="281556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17B28-B3F1-47AA-9501-D1BBC97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Por que Utilizar?</a:t>
            </a:r>
          </a:p>
        </p:txBody>
      </p:sp>
      <p:pic>
        <p:nvPicPr>
          <p:cNvPr id="5" name="Imagem 4" descr="Uma imagem contendo mesa, cortina, urso, escova&#10;&#10;Descrição gerada automaticamente">
            <a:extLst>
              <a:ext uri="{FF2B5EF4-FFF2-40B4-BE49-F238E27FC236}">
                <a16:creationId xmlns:a16="http://schemas.microsoft.com/office/drawing/2014/main" id="{657A625E-91AF-4F94-880A-E1DC58BC6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" t="35472" r="-85" b="6237"/>
          <a:stretch/>
        </p:blipFill>
        <p:spPr>
          <a:xfrm>
            <a:off x="0" y="1557866"/>
            <a:ext cx="11520488" cy="37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4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85D36-99FE-4713-903F-1B22DA5E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</a:t>
            </a:r>
            <a:r>
              <a:rPr lang="pt-BR"/>
              <a:t>Ganhos e Riscos/Perdas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D8DF6E-5386-47F0-95A3-035A91DD0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375833"/>
            <a:ext cx="10800000" cy="4743980"/>
          </a:xfrm>
        </p:spPr>
        <p:txBody>
          <a:bodyPr>
            <a:normAutofit/>
          </a:bodyPr>
          <a:lstStyle/>
          <a:p>
            <a:pPr marL="1318977" lvl="1" indent="-742950">
              <a:buFont typeface="+mj-lt"/>
              <a:buAutoNum type="arabicPeriod"/>
            </a:pPr>
            <a:r>
              <a:rPr lang="pt-BR" dirty="0"/>
              <a:t>O que é?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Auditoria</a:t>
            </a:r>
          </a:p>
          <a:p>
            <a:pPr marL="1318977" lvl="1" indent="-742950">
              <a:buFont typeface="+mj-lt"/>
              <a:buAutoNum type="arabicPeriod"/>
            </a:pPr>
            <a:r>
              <a:rPr lang="pt-BR" dirty="0"/>
              <a:t>Por que utilizar?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Ganhos ao utilizar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Riscos/Perdas ao não utilizar</a:t>
            </a:r>
          </a:p>
          <a:p>
            <a:pPr marL="1318977" lvl="1" indent="-742950">
              <a:buFont typeface="+mj-lt"/>
              <a:buAutoNum type="arabicPeriod"/>
            </a:pPr>
            <a:r>
              <a:rPr lang="pt-BR" dirty="0"/>
              <a:t>Como utilizar?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Triggers</a:t>
            </a:r>
          </a:p>
          <a:p>
            <a:pPr marL="1895003" lvl="2" indent="-742950">
              <a:buFont typeface="+mj-lt"/>
              <a:buAutoNum type="romanUcPeriod"/>
            </a:pPr>
            <a:r>
              <a:rPr lang="pt-BR" dirty="0"/>
              <a:t>Soluções Nativas</a:t>
            </a:r>
          </a:p>
          <a:p>
            <a:pPr marL="1895003" lvl="2" indent="-742950">
              <a:buFont typeface="+mj-lt"/>
              <a:buAutoNum type="romanU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647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17B28-B3F1-47AA-9501-D1BBC972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Como Utilizar? [Demo]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7A625E-91AF-4F94-880A-E1DC58BC6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" t="9638" r="1" b="41731"/>
          <a:stretch/>
        </p:blipFill>
        <p:spPr>
          <a:xfrm>
            <a:off x="0" y="1655991"/>
            <a:ext cx="11520488" cy="31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62894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704</Words>
  <Application>Microsoft Office PowerPoint</Application>
  <PresentationFormat>Custom</PresentationFormat>
  <Paragraphs>120</Paragraphs>
  <Slides>19</Slides>
  <Notes>0</Notes>
  <HiddenSlides>10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</vt:lpstr>
      <vt:lpstr>Roboto</vt:lpstr>
      <vt:lpstr>Segoe UI</vt:lpstr>
      <vt:lpstr>Wingdings</vt:lpstr>
      <vt:lpstr>SQLSatOslo 2016</vt:lpstr>
      <vt:lpstr>Image</vt:lpstr>
      <vt:lpstr>PowerPoint Presentation</vt:lpstr>
      <vt:lpstr>Ative o olho de Thundera no SQL Server e saiba TUDO o que todo mundo está fazendo</vt:lpstr>
      <vt:lpstr>Dirceu Resende</vt:lpstr>
      <vt:lpstr>Jéssica de Lima</vt:lpstr>
      <vt:lpstr>Agenda</vt:lpstr>
      <vt:lpstr>1. O que é Auditoria? </vt:lpstr>
      <vt:lpstr>2. Por que Utilizar?</vt:lpstr>
      <vt:lpstr>2. Ganhos e Riscos/Perdas</vt:lpstr>
      <vt:lpstr>3. Como Utilizar? [Demo]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Dirceu Resende</cp:lastModifiedBy>
  <cp:revision>120</cp:revision>
  <dcterms:created xsi:type="dcterms:W3CDTF">2011-08-19T20:30:49Z</dcterms:created>
  <dcterms:modified xsi:type="dcterms:W3CDTF">2020-09-26T15:58:59Z</dcterms:modified>
</cp:coreProperties>
</file>